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Default Extension="WAV" ContentType="audio/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8" r:id="rId32"/>
    <p:sldId id="287" r:id="rId33"/>
    <p:sldId id="289" r:id="rId34"/>
    <p:sldId id="290" r:id="rId35"/>
    <p:sldId id="291" r:id="rId36"/>
    <p:sldId id="292" r:id="rId37"/>
    <p:sldId id="294"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4" d="100"/>
          <a:sy n="44" d="100"/>
        </p:scale>
        <p:origin x="-78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91F93-C7F6-4B36-AB62-D56402B01D49}"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91F93-C7F6-4B36-AB62-D56402B01D49}"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91F93-C7F6-4B36-AB62-D56402B01D49}"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91F93-C7F6-4B36-AB62-D56402B01D49}"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91F93-C7F6-4B36-AB62-D56402B01D49}"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591F93-C7F6-4B36-AB62-D56402B01D49}"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591F93-C7F6-4B36-AB62-D56402B01D49}" type="datetimeFigureOut">
              <a:rPr lang="en-US" smtClean="0"/>
              <a:pPr/>
              <a:t>5/26/2011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591F93-C7F6-4B36-AB62-D56402B01D49}" type="datetimeFigureOut">
              <a:rPr lang="en-US" smtClean="0"/>
              <a:pPr/>
              <a:t>5/26/2011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91F93-C7F6-4B36-AB62-D56402B01D49}" type="datetimeFigureOut">
              <a:rPr lang="en-US" smtClean="0"/>
              <a:pPr/>
              <a:t>5/26/2011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91F93-C7F6-4B36-AB62-D56402B01D49}"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91F93-C7F6-4B36-AB62-D56402B01D49}"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57054-D04B-401D-9ADC-C31C437B2D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91F93-C7F6-4B36-AB62-D56402B01D49}" type="datetimeFigureOut">
              <a:rPr lang="en-US" smtClean="0"/>
              <a:pPr/>
              <a:t>5/26/2011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57054-D04B-401D-9ADC-C31C437B2D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9.xml"/><Relationship Id="rId1" Type="http://schemas.openxmlformats.org/officeDocument/2006/relationships/audio" Target="../media/media9.WAV"/><Relationship Id="rId5" Type="http://schemas.openxmlformats.org/officeDocument/2006/relationships/image" Target="../media/image2.png"/><Relationship Id="rId4" Type="http://schemas.microsoft.com/office/2007/relationships/media" Target="../media/media9.WAV"/></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9.xml"/><Relationship Id="rId1" Type="http://schemas.openxmlformats.org/officeDocument/2006/relationships/audio" Target="../media/media10.WAV"/><Relationship Id="rId5" Type="http://schemas.openxmlformats.org/officeDocument/2006/relationships/image" Target="../media/image2.png"/><Relationship Id="rId4" Type="http://schemas.microsoft.com/office/2007/relationships/media" Target="../media/media10.WAV"/></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xml"/><Relationship Id="rId1" Type="http://schemas.openxmlformats.org/officeDocument/2006/relationships/audio" Target="../media/media11.WAV"/><Relationship Id="rId5" Type="http://schemas.openxmlformats.org/officeDocument/2006/relationships/image" Target="../media/image2.png"/><Relationship Id="rId4" Type="http://schemas.microsoft.com/office/2007/relationships/media" Target="../media/media11.WAV"/></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9.xml"/><Relationship Id="rId1" Type="http://schemas.openxmlformats.org/officeDocument/2006/relationships/audio" Target="../media/media12.WAV"/><Relationship Id="rId5" Type="http://schemas.openxmlformats.org/officeDocument/2006/relationships/image" Target="../media/image2.png"/><Relationship Id="rId4" Type="http://schemas.microsoft.com/office/2007/relationships/media" Target="../media/media12.WAV"/></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9.xml"/><Relationship Id="rId1" Type="http://schemas.openxmlformats.org/officeDocument/2006/relationships/audio" Target="../media/media13.WAV"/><Relationship Id="rId5" Type="http://schemas.openxmlformats.org/officeDocument/2006/relationships/image" Target="../media/image2.png"/><Relationship Id="rId4" Type="http://schemas.microsoft.com/office/2007/relationships/media" Target="../media/media13.WAV"/></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audio" Target="../media/media14.WAV"/><Relationship Id="rId5" Type="http://schemas.openxmlformats.org/officeDocument/2006/relationships/image" Target="../media/image2.png"/><Relationship Id="rId4" Type="http://schemas.microsoft.com/office/2007/relationships/media" Target="../media/media14.WAV"/></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9.xml"/><Relationship Id="rId1" Type="http://schemas.openxmlformats.org/officeDocument/2006/relationships/audio" Target="../media/media15.WAV"/><Relationship Id="rId5" Type="http://schemas.openxmlformats.org/officeDocument/2006/relationships/image" Target="../media/image2.png"/><Relationship Id="rId4" Type="http://schemas.microsoft.com/office/2007/relationships/media" Target="../media/media15.WAV"/></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9.xml"/><Relationship Id="rId1" Type="http://schemas.openxmlformats.org/officeDocument/2006/relationships/audio" Target="../media/media16.WAV"/><Relationship Id="rId5" Type="http://schemas.openxmlformats.org/officeDocument/2006/relationships/image" Target="../media/image2.png"/><Relationship Id="rId4" Type="http://schemas.microsoft.com/office/2007/relationships/media" Target="../media/media16.WAV"/></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9.xml"/><Relationship Id="rId1" Type="http://schemas.openxmlformats.org/officeDocument/2006/relationships/audio" Target="../media/media17.WAV"/><Relationship Id="rId5" Type="http://schemas.openxmlformats.org/officeDocument/2006/relationships/image" Target="../media/image2.png"/><Relationship Id="rId4" Type="http://schemas.microsoft.com/office/2007/relationships/media" Target="../media/media17.WAV"/></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9.xml"/><Relationship Id="rId1" Type="http://schemas.openxmlformats.org/officeDocument/2006/relationships/audio" Target="../media/media18.WAV"/><Relationship Id="rId5" Type="http://schemas.openxmlformats.org/officeDocument/2006/relationships/image" Target="../media/image2.png"/><Relationship Id="rId4" Type="http://schemas.microsoft.com/office/2007/relationships/media" Target="../media/media18.WAV"/></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audio" Target="../media/media1.WAV"/><Relationship Id="rId5" Type="http://schemas.openxmlformats.org/officeDocument/2006/relationships/image" Target="../media/image2.png"/><Relationship Id="rId4" Type="http://schemas.microsoft.com/office/2007/relationships/media" Target="../media/media1.WAV"/></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9.xml"/><Relationship Id="rId1" Type="http://schemas.openxmlformats.org/officeDocument/2006/relationships/audio" Target="../media/media19.WAV"/><Relationship Id="rId5" Type="http://schemas.openxmlformats.org/officeDocument/2006/relationships/image" Target="../media/image2.png"/><Relationship Id="rId4" Type="http://schemas.microsoft.com/office/2007/relationships/media" Target="../media/media19.WAV"/></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audio" Target="../media/media20.WAV"/><Relationship Id="rId5" Type="http://schemas.openxmlformats.org/officeDocument/2006/relationships/image" Target="../media/image2.png"/><Relationship Id="rId4" Type="http://schemas.microsoft.com/office/2007/relationships/media" Target="../media/media20.WAV"/></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audio" Target="../media/media21.WAV"/><Relationship Id="rId5" Type="http://schemas.openxmlformats.org/officeDocument/2006/relationships/image" Target="../media/image2.png"/><Relationship Id="rId4" Type="http://schemas.microsoft.com/office/2007/relationships/media" Target="../media/media21.WAV"/></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9.xml"/><Relationship Id="rId1" Type="http://schemas.openxmlformats.org/officeDocument/2006/relationships/audio" Target="../media/media22.WAV"/><Relationship Id="rId5" Type="http://schemas.openxmlformats.org/officeDocument/2006/relationships/image" Target="../media/image2.png"/><Relationship Id="rId4" Type="http://schemas.microsoft.com/office/2007/relationships/media" Target="../media/media22.WAV"/></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audio" Target="../media/media23.WAV"/><Relationship Id="rId5" Type="http://schemas.openxmlformats.org/officeDocument/2006/relationships/image" Target="../media/image2.png"/><Relationship Id="rId4" Type="http://schemas.microsoft.com/office/2007/relationships/media" Target="../media/media23.WAV"/></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audio" Target="../media/media24.WAV"/><Relationship Id="rId5" Type="http://schemas.openxmlformats.org/officeDocument/2006/relationships/image" Target="../media/image2.png"/><Relationship Id="rId4" Type="http://schemas.microsoft.com/office/2007/relationships/media" Target="../media/media24.WAV"/></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9.xml"/><Relationship Id="rId1" Type="http://schemas.openxmlformats.org/officeDocument/2006/relationships/audio" Target="../media/media25.WAV"/><Relationship Id="rId5" Type="http://schemas.openxmlformats.org/officeDocument/2006/relationships/image" Target="../media/image2.png"/><Relationship Id="rId4" Type="http://schemas.microsoft.com/office/2007/relationships/media" Target="../media/media25.WAV"/></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9.xml"/><Relationship Id="rId1" Type="http://schemas.openxmlformats.org/officeDocument/2006/relationships/audio" Target="../media/media26.WAV"/><Relationship Id="rId5" Type="http://schemas.openxmlformats.org/officeDocument/2006/relationships/image" Target="../media/image2.png"/><Relationship Id="rId4" Type="http://schemas.microsoft.com/office/2007/relationships/media" Target="../media/media26.WAV"/></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9.xml"/><Relationship Id="rId1" Type="http://schemas.openxmlformats.org/officeDocument/2006/relationships/audio" Target="../media/media27.WAV"/><Relationship Id="rId5" Type="http://schemas.openxmlformats.org/officeDocument/2006/relationships/image" Target="../media/image2.png"/><Relationship Id="rId4" Type="http://schemas.microsoft.com/office/2007/relationships/media" Target="../media/media27.WAV"/></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9.xml"/><Relationship Id="rId1" Type="http://schemas.openxmlformats.org/officeDocument/2006/relationships/audio" Target="../media/media28.WAV"/><Relationship Id="rId5" Type="http://schemas.openxmlformats.org/officeDocument/2006/relationships/image" Target="../media/image2.png"/><Relationship Id="rId4" Type="http://schemas.microsoft.com/office/2007/relationships/media" Target="../media/media28.WAV"/></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audio" Target="../media/media2.WAV"/><Relationship Id="rId5" Type="http://schemas.openxmlformats.org/officeDocument/2006/relationships/image" Target="../media/image2.png"/><Relationship Id="rId4" Type="http://schemas.microsoft.com/office/2007/relationships/media" Target="../media/media2.WAV"/></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9.xml"/><Relationship Id="rId1" Type="http://schemas.openxmlformats.org/officeDocument/2006/relationships/audio" Target="../media/media29.WAV"/><Relationship Id="rId5" Type="http://schemas.openxmlformats.org/officeDocument/2006/relationships/image" Target="../media/image2.png"/><Relationship Id="rId4" Type="http://schemas.microsoft.com/office/2007/relationships/media" Target="../media/media29.WAV"/></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9.xml"/><Relationship Id="rId1" Type="http://schemas.openxmlformats.org/officeDocument/2006/relationships/audio" Target="../media/media30.WAV"/><Relationship Id="rId5" Type="http://schemas.openxmlformats.org/officeDocument/2006/relationships/image" Target="../media/image2.png"/><Relationship Id="rId4" Type="http://schemas.microsoft.com/office/2007/relationships/media" Target="../media/media30.WAV"/></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9.xml"/><Relationship Id="rId1" Type="http://schemas.openxmlformats.org/officeDocument/2006/relationships/audio" Target="../media/media31.WAV"/><Relationship Id="rId5" Type="http://schemas.openxmlformats.org/officeDocument/2006/relationships/image" Target="../media/image2.png"/><Relationship Id="rId4" Type="http://schemas.microsoft.com/office/2007/relationships/media" Target="../media/media31.WAV"/></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9.xml"/><Relationship Id="rId1" Type="http://schemas.openxmlformats.org/officeDocument/2006/relationships/audio" Target="../media/media32.WAV"/><Relationship Id="rId5" Type="http://schemas.openxmlformats.org/officeDocument/2006/relationships/image" Target="../media/image2.png"/><Relationship Id="rId4" Type="http://schemas.microsoft.com/office/2007/relationships/media" Target="../media/media32.WAV"/></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audio" Target="../media/media33.WAV"/><Relationship Id="rId5" Type="http://schemas.openxmlformats.org/officeDocument/2006/relationships/image" Target="../media/image2.png"/><Relationship Id="rId4" Type="http://schemas.microsoft.com/office/2007/relationships/media" Target="../media/media33.WAV"/></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audio" Target="../media/media34.WAV"/><Relationship Id="rId5" Type="http://schemas.openxmlformats.org/officeDocument/2006/relationships/image" Target="../media/image2.png"/><Relationship Id="rId4" Type="http://schemas.microsoft.com/office/2007/relationships/media" Target="../media/media34.WAV"/></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9.xml"/><Relationship Id="rId1" Type="http://schemas.openxmlformats.org/officeDocument/2006/relationships/audio" Target="../media/media35.WAV"/><Relationship Id="rId5" Type="http://schemas.openxmlformats.org/officeDocument/2006/relationships/image" Target="../media/image2.png"/><Relationship Id="rId4" Type="http://schemas.microsoft.com/office/2007/relationships/media" Target="../media/media35.WAV"/></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9.xml"/><Relationship Id="rId1" Type="http://schemas.openxmlformats.org/officeDocument/2006/relationships/audio" Target="../media/media36.WAV"/><Relationship Id="rId5" Type="http://schemas.openxmlformats.org/officeDocument/2006/relationships/image" Target="../media/image2.png"/><Relationship Id="rId4" Type="http://schemas.microsoft.com/office/2007/relationships/media" Target="../media/media36.WAV"/></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9.xml"/><Relationship Id="rId1" Type="http://schemas.openxmlformats.org/officeDocument/2006/relationships/audio" Target="../media/media37.WAV"/><Relationship Id="rId5" Type="http://schemas.openxmlformats.org/officeDocument/2006/relationships/image" Target="../media/image2.png"/><Relationship Id="rId4" Type="http://schemas.microsoft.com/office/2007/relationships/media" Target="../media/media37.WAV"/></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9.xml"/><Relationship Id="rId1" Type="http://schemas.openxmlformats.org/officeDocument/2006/relationships/audio" Target="../media/media38.WAV"/><Relationship Id="rId5" Type="http://schemas.openxmlformats.org/officeDocument/2006/relationships/image" Target="../media/image2.png"/><Relationship Id="rId4" Type="http://schemas.microsoft.com/office/2007/relationships/media" Target="../media/media38.WAV"/></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9.xml"/><Relationship Id="rId1" Type="http://schemas.openxmlformats.org/officeDocument/2006/relationships/audio" Target="../media/media3.WAV"/><Relationship Id="rId5" Type="http://schemas.openxmlformats.org/officeDocument/2006/relationships/image" Target="../media/image2.png"/><Relationship Id="rId4" Type="http://schemas.microsoft.com/office/2007/relationships/media" Target="../media/media3.WAV"/></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9.xml"/><Relationship Id="rId1" Type="http://schemas.openxmlformats.org/officeDocument/2006/relationships/audio" Target="../media/media39.WAV"/><Relationship Id="rId5" Type="http://schemas.openxmlformats.org/officeDocument/2006/relationships/image" Target="../media/image2.png"/><Relationship Id="rId4" Type="http://schemas.microsoft.com/office/2007/relationships/media" Target="../media/media39.WAV"/></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audio" Target="../media/media40.WAV"/><Relationship Id="rId5" Type="http://schemas.openxmlformats.org/officeDocument/2006/relationships/image" Target="../media/image2.png"/><Relationship Id="rId4" Type="http://schemas.microsoft.com/office/2007/relationships/media" Target="../media/media40.WAV"/></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audio" Target="../media/media41.WAV"/><Relationship Id="rId5" Type="http://schemas.openxmlformats.org/officeDocument/2006/relationships/image" Target="../media/image2.png"/><Relationship Id="rId4" Type="http://schemas.microsoft.com/office/2007/relationships/media" Target="../media/media41.WAV"/></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audio" Target="../media/media42.WAV"/><Relationship Id="rId5" Type="http://schemas.openxmlformats.org/officeDocument/2006/relationships/image" Target="../media/image30.png"/><Relationship Id="rId4" Type="http://schemas.microsoft.com/office/2007/relationships/media" Target="../media/media42.WAV"/></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audio" Target="../media/media43.WAV"/><Relationship Id="rId5" Type="http://schemas.openxmlformats.org/officeDocument/2006/relationships/image" Target="../media/image2.png"/><Relationship Id="rId4" Type="http://schemas.microsoft.com/office/2007/relationships/media" Target="../media/media43.WAV"/></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audio" Target="../media/media44.WAV"/><Relationship Id="rId5" Type="http://schemas.openxmlformats.org/officeDocument/2006/relationships/image" Target="../media/image2.png"/><Relationship Id="rId4" Type="http://schemas.microsoft.com/office/2007/relationships/media" Target="../media/media44.WAV"/></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audio" Target="../media/media45.WAV"/><Relationship Id="rId5" Type="http://schemas.openxmlformats.org/officeDocument/2006/relationships/image" Target="../media/image2.png"/><Relationship Id="rId4" Type="http://schemas.microsoft.com/office/2007/relationships/media" Target="../media/media45.WAV"/></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audio" Target="../media/media46.WAV"/><Relationship Id="rId5" Type="http://schemas.openxmlformats.org/officeDocument/2006/relationships/image" Target="../media/image2.png"/><Relationship Id="rId4" Type="http://schemas.microsoft.com/office/2007/relationships/media" Target="../media/media46.WAV"/></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xml"/><Relationship Id="rId1" Type="http://schemas.openxmlformats.org/officeDocument/2006/relationships/audio" Target="../media/media47.WAV"/><Relationship Id="rId5" Type="http://schemas.openxmlformats.org/officeDocument/2006/relationships/image" Target="../media/image2.png"/><Relationship Id="rId4" Type="http://schemas.microsoft.com/office/2007/relationships/media" Target="../media/media47.WAV"/></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xml"/><Relationship Id="rId1" Type="http://schemas.openxmlformats.org/officeDocument/2006/relationships/audio" Target="../media/media48.WAV"/><Relationship Id="rId5" Type="http://schemas.openxmlformats.org/officeDocument/2006/relationships/image" Target="../media/image2.png"/><Relationship Id="rId4" Type="http://schemas.microsoft.com/office/2007/relationships/media" Target="../media/media48.WAV"/></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9.xml"/><Relationship Id="rId1" Type="http://schemas.openxmlformats.org/officeDocument/2006/relationships/audio" Target="../media/media4.WAV"/><Relationship Id="rId5" Type="http://schemas.openxmlformats.org/officeDocument/2006/relationships/image" Target="../media/image4.png"/><Relationship Id="rId4" Type="http://schemas.microsoft.com/office/2007/relationships/media" Target="../media/media4.WAV"/></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9.xml"/><Relationship Id="rId1" Type="http://schemas.openxmlformats.org/officeDocument/2006/relationships/audio" Target="../media/media49.WAV"/><Relationship Id="rId5" Type="http://schemas.openxmlformats.org/officeDocument/2006/relationships/image" Target="../media/image2.png"/><Relationship Id="rId4" Type="http://schemas.microsoft.com/office/2007/relationships/media" Target="../media/media49.WAV"/></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9.xml"/><Relationship Id="rId1" Type="http://schemas.openxmlformats.org/officeDocument/2006/relationships/audio" Target="../media/media50.WAV"/><Relationship Id="rId5" Type="http://schemas.openxmlformats.org/officeDocument/2006/relationships/image" Target="../media/image2.png"/><Relationship Id="rId4" Type="http://schemas.microsoft.com/office/2007/relationships/media" Target="../media/media50.WAV"/></Relationships>
</file>

<file path=ppt/slides/_rels/slide52.xml.rels><?xml version="1.0" encoding="UTF-8" standalone="yes"?>
<Relationships xmlns="http://schemas.openxmlformats.org/package/2006/relationships"><Relationship Id="rId2" Type="http://schemas.openxmlformats.org/officeDocument/2006/relationships/hyperlink" Target="mailto:aspector@rsb.qc.ca"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audio" Target="../media/media5.WAV"/><Relationship Id="rId5" Type="http://schemas.openxmlformats.org/officeDocument/2006/relationships/image" Target="../media/image6.png"/><Relationship Id="rId4" Type="http://schemas.microsoft.com/office/2007/relationships/media" Target="../media/media5.WAV"/></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audio" Target="../media/media6.WAV"/><Relationship Id="rId5" Type="http://schemas.openxmlformats.org/officeDocument/2006/relationships/image" Target="../media/image2.png"/><Relationship Id="rId4" Type="http://schemas.microsoft.com/office/2007/relationships/media" Target="../media/media6.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audio" Target="../media/media7.WAV"/><Relationship Id="rId5" Type="http://schemas.openxmlformats.org/officeDocument/2006/relationships/image" Target="../media/image2.png"/><Relationship Id="rId4" Type="http://schemas.microsoft.com/office/2007/relationships/media" Target="../media/media7.WAV"/></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audio" Target="../media/media8.WAV"/><Relationship Id="rId5" Type="http://schemas.openxmlformats.org/officeDocument/2006/relationships/image" Target="../media/image2.png"/><Relationship Id="rId4" Type="http://schemas.microsoft.com/office/2007/relationships/media"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PowerPoint Role-Play</a:t>
            </a:r>
            <a:br>
              <a:rPr lang="en-US" dirty="0" smtClean="0"/>
            </a:br>
            <a:r>
              <a:rPr lang="en-US" dirty="0" smtClean="0"/>
              <a:t>“Staying Healthy”</a:t>
            </a:r>
            <a:endParaRPr lang="en-US" dirty="0"/>
          </a:p>
        </p:txBody>
      </p:sp>
      <p:sp>
        <p:nvSpPr>
          <p:cNvPr id="3" name="Subtitle 2"/>
          <p:cNvSpPr>
            <a:spLocks noGrp="1"/>
          </p:cNvSpPr>
          <p:nvPr>
            <p:ph type="subTitle" idx="1"/>
          </p:nvPr>
        </p:nvSpPr>
        <p:spPr/>
        <p:txBody>
          <a:bodyPr/>
          <a:lstStyle/>
          <a:p>
            <a:r>
              <a:rPr lang="en-US" dirty="0" smtClean="0"/>
              <a:t>May 2011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95-50.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The worst pain, numbness and tingling is in my index fingers. It is especially bad when I straighten my fingers. Then there is even more pain and aching. </a:t>
            </a:r>
            <a:endParaRPr lang="en-US" dirty="0"/>
          </a:p>
        </p:txBody>
      </p:sp>
      <p:pic>
        <p:nvPicPr>
          <p:cNvPr id="6" name="p5.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92-47.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My middle finger and my ring finger are affected too.</a:t>
            </a:r>
            <a:endParaRPr lang="en-US" dirty="0"/>
          </a:p>
        </p:txBody>
      </p:sp>
      <p:pic>
        <p:nvPicPr>
          <p:cNvPr id="6" name="p6.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87-42.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At night the pain and tingling are even worse and it wakes me up. I find if I shake my hands, it feels better.</a:t>
            </a:r>
            <a:endParaRPr lang="en-US" dirty="0"/>
          </a:p>
        </p:txBody>
      </p:sp>
      <p:pic>
        <p:nvPicPr>
          <p:cNvPr id="6" name="p7.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474-29.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Which wrist movements cause you pain?</a:t>
            </a:r>
            <a:endParaRPr lang="en-US" dirty="0"/>
          </a:p>
        </p:txBody>
      </p:sp>
      <p:pic>
        <p:nvPicPr>
          <p:cNvPr id="6" name="d--0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74-29.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The pain is especially bad when I bend my wrist forward.</a:t>
            </a:r>
            <a:endParaRPr lang="en-US" dirty="0"/>
          </a:p>
        </p:txBody>
      </p:sp>
      <p:pic>
        <p:nvPicPr>
          <p:cNvPr id="6" name="p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a:t>
            </a:r>
            <a:endParaRPr lang="en-US" dirty="0"/>
          </a:p>
        </p:txBody>
      </p:sp>
      <p:pic>
        <p:nvPicPr>
          <p:cNvPr id="5" name="Picture Placeholder 4" descr="IMG_0497-52.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When I bend my hand forward, I feel a burning sensation in my wrist.</a:t>
            </a:r>
            <a:endParaRPr lang="en-US" dirty="0"/>
          </a:p>
        </p:txBody>
      </p:sp>
      <p:pic>
        <p:nvPicPr>
          <p:cNvPr id="6" name="p9.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460-1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Do you sometimes feel pain in your arm?</a:t>
            </a:r>
            <a:endParaRPr lang="en-US" dirty="0"/>
          </a:p>
        </p:txBody>
      </p:sp>
      <p:pic>
        <p:nvPicPr>
          <p:cNvPr id="6" name="d--10.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60-1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Yes, sometimes the pain shoots up my arm as far as my elbow.</a:t>
            </a:r>
            <a:endParaRPr lang="en-US" dirty="0"/>
          </a:p>
        </p:txBody>
      </p:sp>
      <p:pic>
        <p:nvPicPr>
          <p:cNvPr id="6" name="p10.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a:t>
            </a:r>
            <a:endParaRPr lang="en-US" dirty="0"/>
          </a:p>
        </p:txBody>
      </p:sp>
      <p:pic>
        <p:nvPicPr>
          <p:cNvPr id="5" name="Picture Placeholder 4" descr="IMG_0559-114.jpg"/>
          <p:cNvPicPr>
            <a:picLocks noGrp="1" noChangeAspect="1"/>
          </p:cNvPicPr>
          <p:nvPr>
            <p:ph type="pic" idx="1"/>
          </p:nvPr>
        </p:nvPicPr>
        <p:blipFill>
          <a:blip r:embed="rId3" cstate="print"/>
          <a:srcRect t="746" b="746"/>
          <a:stretch>
            <a:fillRect/>
          </a:stretch>
        </p:blipFill>
        <p:spPr/>
      </p:pic>
      <p:sp>
        <p:nvSpPr>
          <p:cNvPr id="4" name="Text Placeholder 3"/>
          <p:cNvSpPr>
            <a:spLocks noGrp="1"/>
          </p:cNvSpPr>
          <p:nvPr>
            <p:ph type="body" sz="half" idx="2"/>
          </p:nvPr>
        </p:nvSpPr>
        <p:spPr/>
        <p:txBody>
          <a:bodyPr/>
          <a:lstStyle/>
          <a:p>
            <a:r>
              <a:rPr lang="en-US" dirty="0" smtClean="0"/>
              <a:t>The pain in my arm is especially bad at night if I lie on my hand the wrong way. </a:t>
            </a:r>
            <a:endParaRPr lang="en-US" dirty="0"/>
          </a:p>
        </p:txBody>
      </p:sp>
      <p:pic>
        <p:nvPicPr>
          <p:cNvPr id="6" name="p11.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467-22.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Does this problem affect your work?</a:t>
            </a:r>
            <a:endParaRPr lang="en-US" dirty="0"/>
          </a:p>
        </p:txBody>
      </p:sp>
      <p:pic>
        <p:nvPicPr>
          <p:cNvPr id="6" name="d--1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Doctor:</a:t>
            </a:r>
            <a:endParaRPr lang="en-US" dirty="0"/>
          </a:p>
        </p:txBody>
      </p:sp>
      <p:pic>
        <p:nvPicPr>
          <p:cNvPr id="7" name="Picture Placeholder 6" descr="IMG_0465-20.jpg"/>
          <p:cNvPicPr>
            <a:picLocks noGrp="1" noChangeAspect="1"/>
          </p:cNvPicPr>
          <p:nvPr>
            <p:ph type="pic" idx="1"/>
          </p:nvPr>
        </p:nvPicPr>
        <p:blipFill>
          <a:blip r:embed="rId3" cstate="print"/>
          <a:srcRect l="5556" r="5556"/>
          <a:stretch>
            <a:fillRect/>
          </a:stretch>
        </p:blipFill>
        <p:spPr/>
      </p:pic>
      <p:sp>
        <p:nvSpPr>
          <p:cNvPr id="6" name="Text Placeholder 5"/>
          <p:cNvSpPr>
            <a:spLocks noGrp="1"/>
          </p:cNvSpPr>
          <p:nvPr>
            <p:ph type="body" sz="half" idx="2"/>
          </p:nvPr>
        </p:nvSpPr>
        <p:spPr/>
        <p:txBody>
          <a:bodyPr/>
          <a:lstStyle/>
          <a:p>
            <a:r>
              <a:rPr lang="en-US" dirty="0" smtClean="0"/>
              <a:t>Hello Mr. Stewart, I am Doctor Spector. How can I help you?</a:t>
            </a:r>
            <a:endParaRPr lang="en-US" dirty="0"/>
          </a:p>
        </p:txBody>
      </p:sp>
      <p:pic>
        <p:nvPicPr>
          <p:cNvPr id="9" name="d--01.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67-22.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I work as a software engineer, so I spend all day working at a computer.  I am in a lot of pain when I type and I am finding it really difficult to do my job. </a:t>
            </a:r>
            <a:endParaRPr lang="en-US" dirty="0"/>
          </a:p>
        </p:txBody>
      </p:sp>
      <p:pic>
        <p:nvPicPr>
          <p:cNvPr id="6" name="p1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sp>
        <p:nvSpPr>
          <p:cNvPr id="4" name="Text Placeholder 3"/>
          <p:cNvSpPr>
            <a:spLocks noGrp="1"/>
          </p:cNvSpPr>
          <p:nvPr>
            <p:ph type="body" sz="half" idx="2"/>
          </p:nvPr>
        </p:nvSpPr>
        <p:spPr/>
        <p:txBody>
          <a:bodyPr/>
          <a:lstStyle/>
          <a:p>
            <a:r>
              <a:rPr lang="en-US" dirty="0" smtClean="0"/>
              <a:t>I am going to apply a little downward pressure to your thumb.  Try to resist the pressure.</a:t>
            </a:r>
            <a:endParaRPr lang="en-US" dirty="0"/>
          </a:p>
        </p:txBody>
      </p:sp>
      <p:pic>
        <p:nvPicPr>
          <p:cNvPr id="8" name="Picture Placeholder 7" descr="IMG_0565.JPG"/>
          <p:cNvPicPr>
            <a:picLocks noGrp="1" noChangeAspect="1"/>
          </p:cNvPicPr>
          <p:nvPr>
            <p:ph type="pic" idx="1"/>
          </p:nvPr>
        </p:nvPicPr>
        <p:blipFill>
          <a:blip r:embed="rId3" cstate="print"/>
          <a:stretch>
            <a:fillRect/>
          </a:stretch>
        </p:blipFill>
        <p:spPr>
          <a:xfrm>
            <a:off x="1792288" y="841375"/>
            <a:ext cx="5486400" cy="3657600"/>
          </a:xfrm>
        </p:spPr>
      </p:pic>
      <p:pic>
        <p:nvPicPr>
          <p:cNvPr id="5" name="d--13.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sp>
        <p:nvSpPr>
          <p:cNvPr id="4" name="Text Placeholder 3"/>
          <p:cNvSpPr>
            <a:spLocks noGrp="1"/>
          </p:cNvSpPr>
          <p:nvPr>
            <p:ph type="body" sz="half" idx="2"/>
          </p:nvPr>
        </p:nvSpPr>
        <p:spPr/>
        <p:txBody>
          <a:bodyPr/>
          <a:lstStyle/>
          <a:p>
            <a:r>
              <a:rPr lang="en-US" dirty="0" smtClean="0"/>
              <a:t>I find it difficult to resist the pressure. </a:t>
            </a:r>
            <a:endParaRPr lang="en-US" dirty="0"/>
          </a:p>
        </p:txBody>
      </p:sp>
      <p:pic>
        <p:nvPicPr>
          <p:cNvPr id="9" name="Picture Placeholder 8" descr="IMG_0565.JPG"/>
          <p:cNvPicPr>
            <a:picLocks noGrp="1" noChangeAspect="1"/>
          </p:cNvPicPr>
          <p:nvPr>
            <p:ph type="pic" idx="1"/>
          </p:nvPr>
        </p:nvPicPr>
        <p:blipFill>
          <a:blip r:embed="rId3" cstate="print"/>
          <a:stretch>
            <a:fillRect/>
          </a:stretch>
        </p:blipFill>
        <p:spPr>
          <a:xfrm>
            <a:off x="1792288" y="841375"/>
            <a:ext cx="5486400" cy="3657600"/>
          </a:xfrm>
        </p:spPr>
      </p:pic>
      <p:pic>
        <p:nvPicPr>
          <p:cNvPr id="5" name="p13.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4953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01-5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That’s another problem I’m having.  I have lost strength in my hands. Sometimes when I try to pick something up, I drop it. </a:t>
            </a:r>
            <a:endParaRPr lang="en-US" dirty="0"/>
          </a:p>
        </p:txBody>
      </p:sp>
      <p:pic>
        <p:nvPicPr>
          <p:cNvPr id="6" name="p14.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17-71.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I am checking to see whether there is any swelling in your joints. Does this hurt?</a:t>
            </a:r>
            <a:endParaRPr lang="en-US" dirty="0"/>
          </a:p>
        </p:txBody>
      </p:sp>
      <p:pic>
        <p:nvPicPr>
          <p:cNvPr id="6" name="d--15.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17-71.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No, it doesn’t. My joints don’t seem to be swollen. </a:t>
            </a:r>
            <a:endParaRPr lang="en-US" dirty="0"/>
          </a:p>
        </p:txBody>
      </p:sp>
      <p:pic>
        <p:nvPicPr>
          <p:cNvPr id="6" name="p15.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22-7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Does it hurt when I bend your wrist now?</a:t>
            </a:r>
            <a:endParaRPr lang="en-US" dirty="0"/>
          </a:p>
        </p:txBody>
      </p:sp>
      <p:pic>
        <p:nvPicPr>
          <p:cNvPr id="6" name="d--16.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22-7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Oh, yes. That really hurts!</a:t>
            </a:r>
            <a:endParaRPr lang="en-US" dirty="0"/>
          </a:p>
        </p:txBody>
      </p:sp>
      <p:pic>
        <p:nvPicPr>
          <p:cNvPr id="6" name="p16.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3716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12-6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When I apply pressure to your fingertips, do you feel more tingling?</a:t>
            </a:r>
            <a:endParaRPr lang="en-US" dirty="0"/>
          </a:p>
        </p:txBody>
      </p:sp>
      <p:pic>
        <p:nvPicPr>
          <p:cNvPr id="6" name="d--17.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12-6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No, pressure on my fingertips doesn’t change the amount of numbness and tingling I feel. </a:t>
            </a:r>
            <a:endParaRPr lang="en-US" dirty="0"/>
          </a:p>
        </p:txBody>
      </p:sp>
      <p:pic>
        <p:nvPicPr>
          <p:cNvPr id="6" name="p17.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65-20.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It’s nice to meet you Dr. Spector. I have been having problems with my wrist and hands for over 6 months and it’s getting worse.</a:t>
            </a:r>
            <a:endParaRPr lang="en-US" dirty="0"/>
          </a:p>
        </p:txBody>
      </p:sp>
      <p:pic>
        <p:nvPicPr>
          <p:cNvPr id="7" name="p1.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6"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56.JPG"/>
          <p:cNvPicPr>
            <a:picLocks noGrp="1" noChangeAspect="1"/>
          </p:cNvPicPr>
          <p:nvPr>
            <p:ph type="pic" idx="1"/>
          </p:nvPr>
        </p:nvPicPr>
        <p:blipFill>
          <a:blip r:embed="rId3" cstate="print"/>
          <a:stretch>
            <a:fillRect/>
          </a:stretch>
        </p:blipFill>
        <p:spPr>
          <a:xfrm>
            <a:off x="1792288" y="784266"/>
            <a:ext cx="5486400" cy="3771818"/>
          </a:xfrm>
        </p:spPr>
      </p:pic>
      <p:sp>
        <p:nvSpPr>
          <p:cNvPr id="4" name="Text Placeholder 3"/>
          <p:cNvSpPr>
            <a:spLocks noGrp="1"/>
          </p:cNvSpPr>
          <p:nvPr>
            <p:ph type="body" sz="half" idx="2"/>
          </p:nvPr>
        </p:nvSpPr>
        <p:spPr/>
        <p:txBody>
          <a:bodyPr/>
          <a:lstStyle/>
          <a:p>
            <a:r>
              <a:rPr lang="en-US" dirty="0" smtClean="0"/>
              <a:t>Well Mr. Stewart, it will looks like your have classic case of carpal tunnel syndrome, but I want you to have an EMG to confirm the diagnosis. </a:t>
            </a:r>
            <a:endParaRPr lang="en-US" dirty="0"/>
          </a:p>
        </p:txBody>
      </p:sp>
      <p:pic>
        <p:nvPicPr>
          <p:cNvPr id="6" name="d--1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56.JPG"/>
          <p:cNvPicPr>
            <a:picLocks noGrp="1" noChangeAspect="1"/>
          </p:cNvPicPr>
          <p:nvPr>
            <p:ph type="pic" idx="1"/>
          </p:nvPr>
        </p:nvPicPr>
        <p:blipFill>
          <a:blip r:embed="rId3" cstate="print"/>
          <a:stretch>
            <a:fillRect/>
          </a:stretch>
        </p:blipFill>
        <p:spPr>
          <a:xfrm>
            <a:off x="1792288" y="784266"/>
            <a:ext cx="5486400" cy="3771818"/>
          </a:xfrm>
        </p:spPr>
      </p:pic>
      <p:sp>
        <p:nvSpPr>
          <p:cNvPr id="4" name="Text Placeholder 3"/>
          <p:cNvSpPr>
            <a:spLocks noGrp="1"/>
          </p:cNvSpPr>
          <p:nvPr>
            <p:ph type="body" sz="half" idx="2"/>
          </p:nvPr>
        </p:nvSpPr>
        <p:spPr/>
        <p:txBody>
          <a:bodyPr/>
          <a:lstStyle/>
          <a:p>
            <a:r>
              <a:rPr lang="en-US" dirty="0" smtClean="0"/>
              <a:t>What is an EMG?</a:t>
            </a:r>
            <a:endParaRPr lang="en-US" dirty="0"/>
          </a:p>
        </p:txBody>
      </p:sp>
      <p:pic>
        <p:nvPicPr>
          <p:cNvPr id="6" name="p1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4953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51.JPG"/>
          <p:cNvPicPr>
            <a:picLocks noGrp="1" noChangeAspect="1"/>
          </p:cNvPicPr>
          <p:nvPr>
            <p:ph type="pic" idx="1"/>
          </p:nvPr>
        </p:nvPicPr>
        <p:blipFill>
          <a:blip r:embed="rId3" cstate="print"/>
          <a:stretch>
            <a:fillRect/>
          </a:stretch>
        </p:blipFill>
        <p:spPr>
          <a:xfrm>
            <a:off x="1792288" y="852392"/>
            <a:ext cx="5486400" cy="3635566"/>
          </a:xfrm>
        </p:spPr>
      </p:pic>
      <p:sp>
        <p:nvSpPr>
          <p:cNvPr id="4" name="Text Placeholder 3"/>
          <p:cNvSpPr>
            <a:spLocks noGrp="1"/>
          </p:cNvSpPr>
          <p:nvPr>
            <p:ph type="body" sz="half" idx="2"/>
          </p:nvPr>
        </p:nvSpPr>
        <p:spPr/>
        <p:txBody>
          <a:bodyPr/>
          <a:lstStyle/>
          <a:p>
            <a:r>
              <a:rPr lang="en-US" dirty="0" smtClean="0"/>
              <a:t>An EMG or electromyogram uses electrodes attached to your skin to measure the speed of the electrical impulses as they travel down the nerve. Don’t worry, it’s relatively painless, but it may sting a little. </a:t>
            </a:r>
            <a:endParaRPr lang="en-US" dirty="0"/>
          </a:p>
        </p:txBody>
      </p:sp>
      <p:pic>
        <p:nvPicPr>
          <p:cNvPr id="6" name="d--19.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51.JPG"/>
          <p:cNvPicPr>
            <a:picLocks noGrp="1" noChangeAspect="1"/>
          </p:cNvPicPr>
          <p:nvPr>
            <p:ph type="pic" idx="1"/>
          </p:nvPr>
        </p:nvPicPr>
        <p:blipFill>
          <a:blip r:embed="rId3" cstate="print"/>
          <a:stretch>
            <a:fillRect/>
          </a:stretch>
        </p:blipFill>
        <p:spPr>
          <a:xfrm>
            <a:off x="1792288" y="852392"/>
            <a:ext cx="5486400" cy="3635566"/>
          </a:xfrm>
        </p:spPr>
      </p:pic>
      <p:sp>
        <p:nvSpPr>
          <p:cNvPr id="4" name="Text Placeholder 3"/>
          <p:cNvSpPr>
            <a:spLocks noGrp="1"/>
          </p:cNvSpPr>
          <p:nvPr>
            <p:ph type="body" sz="half" idx="2"/>
          </p:nvPr>
        </p:nvSpPr>
        <p:spPr/>
        <p:txBody>
          <a:bodyPr/>
          <a:lstStyle/>
          <a:p>
            <a:r>
              <a:rPr lang="en-US" dirty="0" smtClean="0"/>
              <a:t>I’ve heard of carpal tunnel syndrome. What is it caused by and how can you treat it?</a:t>
            </a:r>
            <a:endParaRPr lang="en-US" dirty="0"/>
          </a:p>
        </p:txBody>
      </p:sp>
      <p:pic>
        <p:nvPicPr>
          <p:cNvPr id="6" name="p19.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4953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Doctor</a:t>
            </a:r>
            <a:endParaRPr lang="en-US" dirty="0"/>
          </a:p>
        </p:txBody>
      </p:sp>
      <p:pic>
        <p:nvPicPr>
          <p:cNvPr id="5" name="Picture Placeholder 4" descr="IMG_0536.JPG"/>
          <p:cNvPicPr>
            <a:picLocks noGrp="1" noChangeAspect="1"/>
          </p:cNvPicPr>
          <p:nvPr>
            <p:ph type="pic" idx="1"/>
          </p:nvPr>
        </p:nvPicPr>
        <p:blipFill>
          <a:blip r:embed="rId3" cstate="print"/>
          <a:stretch>
            <a:fillRect/>
          </a:stretch>
        </p:blipFill>
        <p:spPr>
          <a:xfrm>
            <a:off x="1792288" y="719893"/>
            <a:ext cx="5486400" cy="3900564"/>
          </a:xfrm>
        </p:spPr>
      </p:pic>
      <p:sp>
        <p:nvSpPr>
          <p:cNvPr id="4" name="Text Placeholder 3"/>
          <p:cNvSpPr>
            <a:spLocks noGrp="1"/>
          </p:cNvSpPr>
          <p:nvPr>
            <p:ph type="body" sz="half" idx="2"/>
          </p:nvPr>
        </p:nvSpPr>
        <p:spPr/>
        <p:txBody>
          <a:bodyPr/>
          <a:lstStyle/>
          <a:p>
            <a:r>
              <a:rPr lang="en-US" dirty="0" smtClean="0"/>
              <a:t>Carpal tunnel syndrome is caused by irritation of the median nerve in the wrist. Repetitive activities, such as typing all day can cause this irritation. The treatment depends on the severity of the symptoms.</a:t>
            </a:r>
            <a:endParaRPr lang="en-US" dirty="0"/>
          </a:p>
        </p:txBody>
      </p:sp>
      <p:pic>
        <p:nvPicPr>
          <p:cNvPr id="6" name="d--20.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Patient</a:t>
            </a:r>
            <a:endParaRPr lang="en-US" dirty="0"/>
          </a:p>
        </p:txBody>
      </p:sp>
      <p:pic>
        <p:nvPicPr>
          <p:cNvPr id="5" name="Picture Placeholder 4" descr="IMG_0536.JPG"/>
          <p:cNvPicPr>
            <a:picLocks noGrp="1" noChangeAspect="1"/>
          </p:cNvPicPr>
          <p:nvPr>
            <p:ph type="pic" idx="1"/>
          </p:nvPr>
        </p:nvPicPr>
        <p:blipFill>
          <a:blip r:embed="rId3" cstate="print"/>
          <a:stretch>
            <a:fillRect/>
          </a:stretch>
        </p:blipFill>
        <p:spPr>
          <a:xfrm>
            <a:off x="1792288" y="719893"/>
            <a:ext cx="5486400" cy="3900564"/>
          </a:xfrm>
        </p:spPr>
      </p:pic>
      <p:sp>
        <p:nvSpPr>
          <p:cNvPr id="4" name="Text Placeholder 3"/>
          <p:cNvSpPr>
            <a:spLocks noGrp="1"/>
          </p:cNvSpPr>
          <p:nvPr>
            <p:ph type="body" sz="half" idx="2"/>
          </p:nvPr>
        </p:nvSpPr>
        <p:spPr/>
        <p:txBody>
          <a:bodyPr/>
          <a:lstStyle/>
          <a:p>
            <a:r>
              <a:rPr lang="en-US" dirty="0" smtClean="0"/>
              <a:t>What is the best treatment in my case?</a:t>
            </a:r>
            <a:endParaRPr lang="en-US" dirty="0"/>
          </a:p>
        </p:txBody>
      </p:sp>
      <p:pic>
        <p:nvPicPr>
          <p:cNvPr id="6" name="p20.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6002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30-84.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US" dirty="0" smtClean="0"/>
              <a:t>I am going to prescribe custom made splints that you wear at night and even in the daytime if it’s possible. It supports your wrists so the nerve doesn’t get pinched. You will find that it will ease the tingling,</a:t>
            </a:r>
            <a:r>
              <a:rPr lang="en-US" dirty="0"/>
              <a:t> </a:t>
            </a:r>
            <a:r>
              <a:rPr lang="en-US" dirty="0" smtClean="0"/>
              <a:t>and numbness, and pain. It is important to rest your hands as much as possible too.</a:t>
            </a:r>
            <a:endParaRPr lang="en-US" dirty="0"/>
          </a:p>
        </p:txBody>
      </p:sp>
      <p:pic>
        <p:nvPicPr>
          <p:cNvPr id="6" name="d--21.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30-84.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normAutofit/>
          </a:bodyPr>
          <a:lstStyle/>
          <a:p>
            <a:r>
              <a:rPr lang="en-US" dirty="0" smtClean="0"/>
              <a:t>That sounds good. What happens if the splints don’t work?</a:t>
            </a:r>
            <a:endParaRPr lang="en-US" dirty="0"/>
          </a:p>
        </p:txBody>
      </p:sp>
      <p:pic>
        <p:nvPicPr>
          <p:cNvPr id="6" name="p21.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25-79.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An injection of corticosteroids can being rapid relief to many patients </a:t>
            </a:r>
            <a:endParaRPr lang="en-US" dirty="0"/>
          </a:p>
        </p:txBody>
      </p:sp>
      <p:pic>
        <p:nvPicPr>
          <p:cNvPr id="6" name="d--2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25-79.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And if that doesn’t work?</a:t>
            </a:r>
            <a:endParaRPr lang="en-US" dirty="0"/>
          </a:p>
        </p:txBody>
      </p:sp>
      <p:pic>
        <p:nvPicPr>
          <p:cNvPr id="6" name="p2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469-24.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What kind of problems are you having?</a:t>
            </a:r>
            <a:endParaRPr lang="en-US" dirty="0"/>
          </a:p>
        </p:txBody>
      </p:sp>
      <p:pic>
        <p:nvPicPr>
          <p:cNvPr id="7" name="d--0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57.JPG"/>
          <p:cNvPicPr>
            <a:picLocks noGrp="1" noChangeAspect="1"/>
          </p:cNvPicPr>
          <p:nvPr>
            <p:ph type="pic" idx="1"/>
          </p:nvPr>
        </p:nvPicPr>
        <p:blipFill>
          <a:blip r:embed="rId3" cstate="print"/>
          <a:stretch>
            <a:fillRect/>
          </a:stretch>
        </p:blipFill>
        <p:spPr>
          <a:xfrm>
            <a:off x="1792288" y="692860"/>
            <a:ext cx="5486400" cy="3954630"/>
          </a:xfrm>
        </p:spPr>
      </p:pic>
      <p:sp>
        <p:nvSpPr>
          <p:cNvPr id="4" name="Text Placeholder 3"/>
          <p:cNvSpPr>
            <a:spLocks noGrp="1"/>
          </p:cNvSpPr>
          <p:nvPr>
            <p:ph type="body" sz="half" idx="2"/>
          </p:nvPr>
        </p:nvSpPr>
        <p:spPr/>
        <p:txBody>
          <a:bodyPr>
            <a:normAutofit fontScale="92500"/>
          </a:bodyPr>
          <a:lstStyle/>
          <a:p>
            <a:r>
              <a:rPr lang="en-US" dirty="0" smtClean="0"/>
              <a:t>Most patients improve with the splint and medication. Occasionally, in serious cases, a surgical treatment is considered. It is called a </a:t>
            </a:r>
            <a:r>
              <a:rPr lang="en-US" i="1" dirty="0" smtClean="0"/>
              <a:t>“carpal tunnel release”</a:t>
            </a:r>
            <a:r>
              <a:rPr lang="en-US" dirty="0" smtClean="0"/>
              <a:t>, but I believe that your problem can be resolved without surgery. </a:t>
            </a:r>
            <a:endParaRPr lang="en-US" dirty="0"/>
          </a:p>
        </p:txBody>
      </p:sp>
      <p:pic>
        <p:nvPicPr>
          <p:cNvPr id="6" name="d--23.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44-99.jpg"/>
          <p:cNvPicPr>
            <a:picLocks noGrp="1" noChangeAspect="1"/>
          </p:cNvPicPr>
          <p:nvPr>
            <p:ph type="pic" idx="1"/>
          </p:nvPr>
        </p:nvPicPr>
        <p:blipFill>
          <a:blip r:embed="rId3" cstate="print"/>
          <a:srcRect t="1370" b="1370"/>
          <a:stretch>
            <a:fillRect/>
          </a:stretch>
        </p:blipFill>
        <p:spPr/>
      </p:pic>
      <p:sp>
        <p:nvSpPr>
          <p:cNvPr id="4" name="Text Placeholder 3"/>
          <p:cNvSpPr>
            <a:spLocks noGrp="1"/>
          </p:cNvSpPr>
          <p:nvPr>
            <p:ph type="body" sz="half" idx="2"/>
          </p:nvPr>
        </p:nvSpPr>
        <p:spPr/>
        <p:txBody>
          <a:bodyPr/>
          <a:lstStyle/>
          <a:p>
            <a:r>
              <a:rPr lang="en-US" dirty="0" smtClean="0"/>
              <a:t>When can I begin treatment?</a:t>
            </a:r>
            <a:endParaRPr lang="en-US" dirty="0"/>
          </a:p>
        </p:txBody>
      </p:sp>
      <p:pic>
        <p:nvPicPr>
          <p:cNvPr id="6" name="p24.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48-103.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Don’t worry. I’m writing a prescription for the splints now. However, you can get them even before your take EMG test.</a:t>
            </a:r>
            <a:endParaRPr lang="en-US" dirty="0"/>
          </a:p>
        </p:txBody>
      </p:sp>
      <p:pic>
        <p:nvPicPr>
          <p:cNvPr id="6" name="d--25.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3716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48-103.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That’s great!</a:t>
            </a:r>
            <a:endParaRPr lang="en-US" dirty="0"/>
          </a:p>
        </p:txBody>
      </p:sp>
      <p:pic>
        <p:nvPicPr>
          <p:cNvPr id="6" name="p25.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6002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89-143.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Here it is and my secretary will give you the names of suppliers who can custom fit your splints.</a:t>
            </a:r>
            <a:endParaRPr lang="en-US" dirty="0"/>
          </a:p>
        </p:txBody>
      </p:sp>
      <p:pic>
        <p:nvPicPr>
          <p:cNvPr id="6" name="d--26.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89-143.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Thank you!</a:t>
            </a:r>
            <a:endParaRPr lang="en-US" dirty="0"/>
          </a:p>
        </p:txBody>
      </p:sp>
      <p:pic>
        <p:nvPicPr>
          <p:cNvPr id="6" name="p26.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3716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41-9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Here is the referral for the EMG. Come back to see me after you have had the tests. My secretary can book the test and a follow-up visit for you today.</a:t>
            </a:r>
            <a:endParaRPr lang="en-US" dirty="0"/>
          </a:p>
        </p:txBody>
      </p:sp>
      <p:pic>
        <p:nvPicPr>
          <p:cNvPr id="6" name="d--27.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41-9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That would be really helpful.</a:t>
            </a:r>
            <a:endParaRPr lang="en-US" dirty="0"/>
          </a:p>
        </p:txBody>
      </p:sp>
      <p:pic>
        <p:nvPicPr>
          <p:cNvPr id="6" name="p27.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71-12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Good-bye Mr. Stewart. I will see you </a:t>
            </a:r>
            <a:r>
              <a:rPr lang="en-US" smtClean="0"/>
              <a:t>again in </a:t>
            </a:r>
            <a:r>
              <a:rPr lang="en-US" dirty="0" smtClean="0"/>
              <a:t>about two weeks. Remember to rest your hands as much as possible. </a:t>
            </a:r>
            <a:endParaRPr lang="en-US" dirty="0"/>
          </a:p>
        </p:txBody>
      </p:sp>
      <p:pic>
        <p:nvPicPr>
          <p:cNvPr id="6" name="d--2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71-126.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Thank you doctor.</a:t>
            </a:r>
            <a:endParaRPr lang="en-US" dirty="0"/>
          </a:p>
        </p:txBody>
      </p:sp>
      <p:pic>
        <p:nvPicPr>
          <p:cNvPr id="6" name="p28.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3716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69-24.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I am having problems with tingling and numbness in my fingers as well as pain in my fingers and wrist. </a:t>
            </a:r>
            <a:endParaRPr lang="en-US" dirty="0"/>
          </a:p>
        </p:txBody>
      </p:sp>
      <p:pic>
        <p:nvPicPr>
          <p:cNvPr id="7" name="p2.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585-139.jpg"/>
          <p:cNvPicPr>
            <a:picLocks noGrp="1" noChangeAspect="1"/>
          </p:cNvPicPr>
          <p:nvPr>
            <p:ph type="pic" idx="1"/>
          </p:nvPr>
        </p:nvPicPr>
        <p:blipFill>
          <a:blip r:embed="rId3" cstate="print"/>
          <a:srcRect t="497" b="497"/>
          <a:stretch>
            <a:fillRect/>
          </a:stretch>
        </p:blipFill>
        <p:spPr/>
      </p:pic>
      <p:sp>
        <p:nvSpPr>
          <p:cNvPr id="4" name="Text Placeholder 3"/>
          <p:cNvSpPr>
            <a:spLocks noGrp="1"/>
          </p:cNvSpPr>
          <p:nvPr>
            <p:ph type="body" sz="half" idx="2"/>
          </p:nvPr>
        </p:nvSpPr>
        <p:spPr/>
        <p:txBody>
          <a:bodyPr/>
          <a:lstStyle/>
          <a:p>
            <a:r>
              <a:rPr lang="en-US" dirty="0" smtClean="0"/>
              <a:t>Give this paper to my secretary to book the EMG. Don’t hesitate to call if you condition worsens. </a:t>
            </a:r>
            <a:endParaRPr lang="en-US" dirty="0"/>
          </a:p>
        </p:txBody>
      </p:sp>
      <p:pic>
        <p:nvPicPr>
          <p:cNvPr id="6" name="d--29.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585-139.jpg"/>
          <p:cNvPicPr>
            <a:picLocks noGrp="1" noChangeAspect="1"/>
          </p:cNvPicPr>
          <p:nvPr>
            <p:ph type="pic" idx="1"/>
          </p:nvPr>
        </p:nvPicPr>
        <p:blipFill>
          <a:blip r:embed="rId3" cstate="print"/>
          <a:srcRect t="497" b="497"/>
          <a:stretch>
            <a:fillRect/>
          </a:stretch>
        </p:blipFill>
        <p:spPr/>
      </p:pic>
      <p:sp>
        <p:nvSpPr>
          <p:cNvPr id="4" name="Text Placeholder 3"/>
          <p:cNvSpPr>
            <a:spLocks noGrp="1"/>
          </p:cNvSpPr>
          <p:nvPr>
            <p:ph type="body" sz="half" idx="2"/>
          </p:nvPr>
        </p:nvSpPr>
        <p:spPr/>
        <p:txBody>
          <a:bodyPr/>
          <a:lstStyle/>
          <a:p>
            <a:r>
              <a:rPr lang="en-US" dirty="0" smtClean="0"/>
              <a:t>Thank you, Dr. Spector. I really appreciate your help. </a:t>
            </a:r>
            <a:endParaRPr lang="en-US" dirty="0"/>
          </a:p>
        </p:txBody>
      </p:sp>
      <p:pic>
        <p:nvPicPr>
          <p:cNvPr id="6" name="p29.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8001000" cy="4346575"/>
          </a:xfrm>
        </p:spPr>
        <p:txBody>
          <a:bodyPr>
            <a:normAutofit/>
          </a:bodyPr>
          <a:lstStyle/>
          <a:p>
            <a:r>
              <a:rPr lang="en-US" sz="3200" dirty="0" smtClean="0"/>
              <a:t>A project by Ann </a:t>
            </a:r>
            <a:r>
              <a:rPr lang="en-US" sz="3200" dirty="0" err="1" smtClean="0"/>
              <a:t>Fairhurst-Lozyk</a:t>
            </a:r>
            <a:r>
              <a:rPr lang="en-US" sz="3200" dirty="0" smtClean="0"/>
              <a:t>  </a:t>
            </a:r>
            <a:r>
              <a:rPr lang="en-US" sz="3200" dirty="0" smtClean="0"/>
              <a:t/>
            </a:r>
            <a:br>
              <a:rPr lang="en-US" sz="3200" dirty="0" smtClean="0"/>
            </a:br>
            <a:r>
              <a:rPr lang="en-US" sz="3200" dirty="0" smtClean="0"/>
              <a:t>James-</a:t>
            </a:r>
            <a:r>
              <a:rPr lang="en-US" sz="3200" dirty="0" err="1" smtClean="0"/>
              <a:t>Lyng</a:t>
            </a:r>
            <a:r>
              <a:rPr lang="en-US" sz="3200" dirty="0" smtClean="0"/>
              <a:t> Adult Ed.</a:t>
            </a:r>
            <a:br>
              <a:rPr lang="en-US" sz="3200" dirty="0" smtClean="0"/>
            </a:br>
            <a:r>
              <a:rPr lang="en-US" sz="3200" dirty="0" smtClean="0"/>
              <a:t> </a:t>
            </a:r>
            <a:r>
              <a:rPr lang="en-US" dirty="0" smtClean="0"/>
              <a:t/>
            </a:r>
            <a:br>
              <a:rPr lang="en-US" dirty="0" smtClean="0"/>
            </a:br>
            <a:r>
              <a:rPr lang="en-US" dirty="0" smtClean="0"/>
              <a:t/>
            </a:r>
            <a:br>
              <a:rPr lang="en-US" dirty="0" smtClean="0"/>
            </a:br>
            <a:r>
              <a:rPr lang="en-US" sz="2400" dirty="0" smtClean="0"/>
              <a:t>Special thanks to</a:t>
            </a:r>
            <a:r>
              <a:rPr lang="en-US" sz="2400" dirty="0" smtClean="0"/>
              <a:t>:</a:t>
            </a:r>
            <a:r>
              <a:rPr lang="en-US" sz="2400" dirty="0" smtClean="0"/>
              <a:t/>
            </a:r>
            <a:br>
              <a:rPr lang="en-US" sz="2400" dirty="0" smtClean="0"/>
            </a:br>
            <a:r>
              <a:rPr lang="en-US" sz="2400" dirty="0" smtClean="0"/>
              <a:t>Shawn Daniels, James-</a:t>
            </a:r>
            <a:r>
              <a:rPr lang="en-US" sz="2400" dirty="0" err="1" smtClean="0"/>
              <a:t>Lyng</a:t>
            </a:r>
            <a:r>
              <a:rPr lang="en-US" sz="2400" dirty="0" smtClean="0"/>
              <a:t> Adult Ed.</a:t>
            </a:r>
            <a:br>
              <a:rPr lang="en-US" sz="2400" dirty="0" smtClean="0"/>
            </a:br>
            <a:r>
              <a:rPr lang="en-US" sz="2400" dirty="0" smtClean="0"/>
              <a:t>Avi Spector, RECIT FGA (</a:t>
            </a:r>
            <a:r>
              <a:rPr lang="en-US" sz="2400" dirty="0" smtClean="0">
                <a:hlinkClick r:id="rId2"/>
              </a:rPr>
              <a:t>aspector@rsb.qc.ca</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	</a:t>
            </a:r>
            <a:endParaRPr lang="en-US" dirty="0"/>
          </a:p>
        </p:txBody>
      </p:sp>
      <p:pic>
        <p:nvPicPr>
          <p:cNvPr id="5" name="Picture Placeholder 4" descr="IMG_0470-2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Where is the pain located?</a:t>
            </a:r>
            <a:endParaRPr lang="en-US" dirty="0"/>
          </a:p>
        </p:txBody>
      </p:sp>
      <p:pic>
        <p:nvPicPr>
          <p:cNvPr id="6" name="d--03.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a:t>
            </a:r>
            <a:endParaRPr lang="en-US" dirty="0"/>
          </a:p>
        </p:txBody>
      </p:sp>
      <p:pic>
        <p:nvPicPr>
          <p:cNvPr id="5" name="Picture Placeholder 4" descr="IMG_0470-25.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Mostly in my fingers, thumbs, and wrists, but sometimes the pain shoots up my arm to my elbow. </a:t>
            </a:r>
            <a:endParaRPr lang="en-US" dirty="0"/>
          </a:p>
        </p:txBody>
      </p:sp>
      <p:pic>
        <p:nvPicPr>
          <p:cNvPr id="6" name="p3.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7"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5" name="Picture Placeholder 4" descr="IMG_0476-31.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lstStyle/>
          <a:p>
            <a:r>
              <a:rPr lang="en-US" dirty="0" smtClean="0"/>
              <a:t>Which fingers are affected?</a:t>
            </a:r>
            <a:endParaRPr lang="en-US" dirty="0"/>
          </a:p>
        </p:txBody>
      </p:sp>
      <p:pic>
        <p:nvPicPr>
          <p:cNvPr id="6" name="d--04.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a:t>
            </a:r>
            <a:endParaRPr lang="en-US" dirty="0"/>
          </a:p>
        </p:txBody>
      </p:sp>
      <p:sp>
        <p:nvSpPr>
          <p:cNvPr id="4" name="Text Placeholder 3"/>
          <p:cNvSpPr>
            <a:spLocks noGrp="1"/>
          </p:cNvSpPr>
          <p:nvPr>
            <p:ph type="body" sz="half" idx="2"/>
          </p:nvPr>
        </p:nvSpPr>
        <p:spPr/>
        <p:txBody>
          <a:bodyPr/>
          <a:lstStyle/>
          <a:p>
            <a:r>
              <a:rPr lang="en-US" dirty="0" smtClean="0"/>
              <a:t>Almost all of them including my thumbs.</a:t>
            </a:r>
            <a:endParaRPr lang="en-US" dirty="0"/>
          </a:p>
        </p:txBody>
      </p:sp>
      <p:pic>
        <p:nvPicPr>
          <p:cNvPr id="6" name="Picture Placeholder 5" descr="IMG_0476-31.jpg"/>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l="5556" r="5556"/>
          <a:stretch>
            <a:fillRect/>
          </a:stretch>
        </p:blipFill>
        <p:spPr/>
      </p:pic>
      <p:pic>
        <p:nvPicPr>
          <p:cNvPr id="5" name="p4.wav">
            <a:hlinkClick r:id="" action="ppaction://media"/>
          </p:cNvPr>
          <p:cNvPicPr>
            <a:picLocks noRot="1"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5240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940</Words>
  <Application>Microsoft Office PowerPoint</Application>
  <PresentationFormat>On-screen Show (4:3)</PresentationFormat>
  <Paragraphs>103</Paragraphs>
  <Slides>52</Slides>
  <Notes>0</Notes>
  <HiddenSlides>0</HiddenSlides>
  <MMClips>50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Role-Play “Staying Healthy”</vt:lpstr>
      <vt:lpstr>Doctor:</vt:lpstr>
      <vt:lpstr>Patient:</vt:lpstr>
      <vt:lpstr>Doctor:</vt:lpstr>
      <vt:lpstr>Patient:</vt:lpstr>
      <vt:lpstr>Doctor </vt:lpstr>
      <vt:lpstr>Patient</vt:lpstr>
      <vt:lpstr>Doctor</vt:lpstr>
      <vt:lpstr>Patient </vt:lpstr>
      <vt:lpstr>Patient</vt:lpstr>
      <vt:lpstr>Patient</vt:lpstr>
      <vt:lpstr>Patient</vt:lpstr>
      <vt:lpstr>Doctor</vt:lpstr>
      <vt:lpstr>Patient</vt:lpstr>
      <vt:lpstr>Patient </vt:lpstr>
      <vt:lpstr>Doctor</vt:lpstr>
      <vt:lpstr>Patient</vt:lpstr>
      <vt:lpstr>Patient </vt:lpstr>
      <vt:lpstr>Doctor</vt:lpstr>
      <vt:lpstr>Patient</vt:lpstr>
      <vt:lpstr>Doctor</vt:lpstr>
      <vt:lpstr>Patient</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Doctor</vt:lpstr>
      <vt:lpstr>Patient</vt:lpstr>
      <vt:lpstr>A project by Ann Fairhurst-Lozyk   James-Lyng Adult Ed.    Special thanks to: Shawn Daniels, James-Lyng Adult Ed. Avi Spector, RECIT FGA (aspector@rsb.qc.ca)</vt:lpstr>
    </vt:vector>
  </TitlesOfParts>
  <Company>RSB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dc:title>
  <dc:creator>Avi Spector</dc:creator>
  <cp:lastModifiedBy>Avi Spector</cp:lastModifiedBy>
  <cp:revision>32</cp:revision>
  <dcterms:created xsi:type="dcterms:W3CDTF">2011-01-28T16:14:18Z</dcterms:created>
  <dcterms:modified xsi:type="dcterms:W3CDTF">2011-05-26T10:27:48Z</dcterms:modified>
</cp:coreProperties>
</file>